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7" r:id="rId3"/>
    <p:sldId id="393" r:id="rId4"/>
    <p:sldId id="467" r:id="rId5"/>
    <p:sldId id="505" r:id="rId6"/>
    <p:sldId id="472" r:id="rId7"/>
    <p:sldId id="474" r:id="rId8"/>
    <p:sldId id="509" r:id="rId9"/>
    <p:sldId id="506" r:id="rId10"/>
    <p:sldId id="508" r:id="rId11"/>
    <p:sldId id="510" r:id="rId12"/>
    <p:sldId id="511" r:id="rId13"/>
    <p:sldId id="491" r:id="rId14"/>
    <p:sldId id="342" r:id="rId15"/>
  </p:sldIdLst>
  <p:sldSz cx="9144000" cy="6858000" type="screen4x3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83794" autoAdjust="0"/>
  </p:normalViewPr>
  <p:slideViewPr>
    <p:cSldViewPr>
      <p:cViewPr varScale="1">
        <p:scale>
          <a:sx n="72" d="100"/>
          <a:sy n="72" d="100"/>
        </p:scale>
        <p:origin x="122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848" y="-84"/>
      </p:cViewPr>
      <p:guideLst>
        <p:guide orient="horz" pos="3110"/>
        <p:guide pos="21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67A98-FC56-4AF3-993B-AE0EAD6A7190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6201-8D96-4247-B4F4-49F8A6F3F8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18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FEA5A-10E0-4F44-BEA9-57B0F9D84CDC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5537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689515"/>
            <a:ext cx="539369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6BAF4-E3F1-4123-9572-7114998F6E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3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6BAF4-E3F1-4123-9572-7114998F6EB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8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6BAF4-E3F1-4123-9572-7114998F6EB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5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6BAF4-E3F1-4123-9572-7114998F6EB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5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3648" y="6096000"/>
            <a:ext cx="9144000" cy="76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Logo_HM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" y="228599"/>
            <a:ext cx="990600" cy="12150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>
            <a:lvl1pPr marL="0" indent="0" algn="l">
              <a:defRPr sz="4000" b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30000"/>
              </a:lnSpc>
              <a:defRPr sz="280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lnSpc>
                <a:spcPct val="130000"/>
              </a:lnSpc>
              <a:defRPr sz="240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lnSpc>
                <a:spcPct val="130000"/>
              </a:lnSpc>
              <a:defRPr sz="200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5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5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HM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9648" y="304800"/>
            <a:ext cx="844286" cy="103557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29980" y="6400800"/>
            <a:ext cx="917398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78C01-76D9-4EE1-87A3-B416663C2BA6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A514-97C1-498D-B8CE-0B5D1E9DC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495800"/>
            <a:ext cx="7924800" cy="140458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2400" b="1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4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Bs LÊ ANH TUẤN</a:t>
            </a:r>
          </a:p>
          <a:p>
            <a:pPr algn="l"/>
            <a:r>
              <a:rPr lang="en-US" sz="24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TR</a:t>
            </a:r>
            <a:r>
              <a:rPr lang="vi-VN" sz="24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ỞNG KHOA TMH TE</a:t>
            </a:r>
          </a:p>
          <a:p>
            <a:r>
              <a:rPr lang="en-US" sz="24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en-US" sz="28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4400" y="365836"/>
            <a:ext cx="7010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 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KHOA TAI MŨI HỌNG TRẺ 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BV TAI MŨI HỌNG T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0999" y="1363176"/>
            <a:ext cx="8458200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PHẪU THUẬT CẮT AMYDAN</a:t>
            </a:r>
            <a:endParaRPr lang="en-US" sz="2800" b="1" dirty="0">
              <a:solidFill>
                <a:srgbClr val="000099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534BB-BBDD-4F19-8EA7-EADBAD74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59" y="2113787"/>
            <a:ext cx="3143279" cy="1898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6EB845-1EBE-41DB-B765-9B2B20008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038" y="3965446"/>
            <a:ext cx="3031561" cy="202237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B243-772C-4F28-8630-1823777F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B</a:t>
            </a:r>
            <a:r>
              <a:rPr 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 TIẾN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43277-31D7-41B7-BABE-A8186EC68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3622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Amidan</a:t>
            </a:r>
            <a:endParaRPr lang="en-US" sz="20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Bóc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Amidan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hốc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Amidan</a:t>
            </a:r>
            <a:endParaRPr lang="en-US" sz="20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hốc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Amidan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endParaRPr lang="en-US" sz="20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D6A6-3BC4-4806-9BE3-81AF8E7E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30731" r="70833" b="14428"/>
          <a:stretch/>
        </p:blipFill>
        <p:spPr>
          <a:xfrm>
            <a:off x="5820354" y="1057969"/>
            <a:ext cx="2971800" cy="261425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2EE4AE6-A91F-49E0-B3E4-131B21FB1D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861" t="24165" r="69811" b="18783"/>
          <a:stretch/>
        </p:blipFill>
        <p:spPr>
          <a:xfrm>
            <a:off x="2924754" y="3642402"/>
            <a:ext cx="3484991" cy="2666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3C77C1-86C2-4749-BF67-37F0D5D01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0" t="-40" r="22266"/>
          <a:stretch/>
        </p:blipFill>
        <p:spPr>
          <a:xfrm>
            <a:off x="6479319" y="3642402"/>
            <a:ext cx="2664681" cy="26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5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F12E-098F-4B68-9F80-18E74909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83" y="161185"/>
            <a:ext cx="8115300" cy="11430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PHẪU THUẬT CẮT AMYDAN BẰNG PLASMA</a:t>
            </a:r>
          </a:p>
        </p:txBody>
      </p:sp>
      <p:pic>
        <p:nvPicPr>
          <p:cNvPr id="6" name="Cắt amydan bằng plasma">
            <a:hlinkClick r:id="" action="ppaction://media"/>
            <a:extLst>
              <a:ext uri="{FF2B5EF4-FFF2-40B4-BE49-F238E27FC236}">
                <a16:creationId xmlns:a16="http://schemas.microsoft.com/office/drawing/2014/main" id="{A91AECEC-5ABC-4169-BBD0-4716B06A44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497351"/>
            <a:ext cx="7200900" cy="4056464"/>
          </a:xfrm>
        </p:spPr>
      </p:pic>
    </p:spTree>
    <p:extLst>
      <p:ext uri="{BB962C8B-B14F-4D97-AF65-F5344CB8AC3E}">
        <p14:creationId xmlns:p14="http://schemas.microsoft.com/office/powerpoint/2010/main" val="377454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F12E-098F-4B68-9F80-18E74909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94861"/>
            <a:ext cx="75438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CHĂM SÓC SAU PHẪU THUẬT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BDEB-528E-4540-A191-297FF432D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Kiêng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cay.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4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829A-C4B0-408E-8075-C24A9819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81609"/>
            <a:ext cx="75438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 BIẾN VÀ XỬ TRÍ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A3C1-CDB8-4B3E-B72B-BFD452B5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ngậm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oxy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khâu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9758" y="1676400"/>
            <a:ext cx="9064242" cy="846001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</a:pPr>
            <a:r>
              <a:rPr lang="en-US" sz="4800" b="1" cap="all" dirty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THANKS FOR ATTENTION!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B37D6-120F-4173-A847-A3DA0798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"/>
            <a:ext cx="9144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9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2" name="Rectangle 1"/>
          <p:cNvSpPr/>
          <p:nvPr/>
        </p:nvSpPr>
        <p:spPr>
          <a:xfrm>
            <a:off x="354724" y="1832457"/>
            <a:ext cx="8305800" cy="5025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0040" marR="182880" algn="just">
              <a:lnSpc>
                <a:spcPct val="150000"/>
              </a:lnSpc>
              <a:spcBef>
                <a:spcPts val="840"/>
              </a:spcBef>
              <a:spcAft>
                <a:spcPts val="720"/>
              </a:spcAft>
            </a:pPr>
            <a:r>
              <a:rPr lang="en-US" sz="32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Giải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phẫu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amydan</a:t>
            </a:r>
            <a:endParaRPr lang="en-US" sz="2800" b="1" i="1" dirty="0">
              <a:solidFill>
                <a:srgbClr val="000099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20040" marR="182880" algn="just">
              <a:lnSpc>
                <a:spcPct val="150000"/>
              </a:lnSpc>
              <a:spcBef>
                <a:spcPts val="840"/>
              </a:spcBef>
              <a:spcAft>
                <a:spcPts val="720"/>
              </a:spcAft>
              <a:buFontTx/>
              <a:buChar char="-"/>
            </a:pP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Chỉ</a:t>
            </a: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chống</a:t>
            </a: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chỉ</a:t>
            </a: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cắt</a:t>
            </a: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amydan</a:t>
            </a:r>
            <a:endParaRPr lang="en-US" sz="2800" b="1" i="1" dirty="0">
              <a:solidFill>
                <a:srgbClr val="000099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20040" marR="182880" algn="just">
              <a:lnSpc>
                <a:spcPct val="150000"/>
              </a:lnSpc>
              <a:spcBef>
                <a:spcPts val="840"/>
              </a:spcBef>
              <a:spcAft>
                <a:spcPts val="720"/>
              </a:spcAft>
              <a:buFontTx/>
              <a:buChar char="-"/>
            </a:pP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Kỹ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thuật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cắt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amydan</a:t>
            </a:r>
            <a:endParaRPr lang="en-US" sz="2800" b="1" i="1" dirty="0">
              <a:solidFill>
                <a:srgbClr val="000099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20040" marR="182880" algn="just">
              <a:lnSpc>
                <a:spcPct val="150000"/>
              </a:lnSpc>
              <a:spcBef>
                <a:spcPts val="840"/>
              </a:spcBef>
              <a:spcAft>
                <a:spcPts val="720"/>
              </a:spcAft>
              <a:buFontTx/>
              <a:buChar char="-"/>
            </a:pP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Chăm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sóc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bệnh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nhân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sau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phẫu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thuật</a:t>
            </a:r>
            <a:endParaRPr lang="en-US" sz="2800" b="1" i="1" dirty="0">
              <a:solidFill>
                <a:srgbClr val="000099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20040" marR="182880" algn="just">
              <a:lnSpc>
                <a:spcPct val="150000"/>
              </a:lnSpc>
              <a:spcBef>
                <a:spcPts val="840"/>
              </a:spcBef>
              <a:spcAft>
                <a:spcPts val="720"/>
              </a:spcAft>
              <a:buFontTx/>
              <a:buChar char="-"/>
            </a:pP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Tai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biến</a:t>
            </a:r>
            <a:r>
              <a:rPr lang="en-US" sz="2800" b="1" i="1" dirty="0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à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xử</a:t>
            </a:r>
            <a:r>
              <a:rPr 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trí</a:t>
            </a:r>
            <a:endParaRPr lang="en-US" sz="2800" b="1" i="1" dirty="0">
              <a:solidFill>
                <a:srgbClr val="000099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20040" marR="182880" algn="just">
              <a:lnSpc>
                <a:spcPct val="150000"/>
              </a:lnSpc>
              <a:spcBef>
                <a:spcPts val="840"/>
              </a:spcBef>
              <a:spcAft>
                <a:spcPts val="720"/>
              </a:spcAft>
              <a:buFontTx/>
              <a:buChar char="-"/>
            </a:pPr>
            <a:endParaRPr lang="en-US" sz="3200" b="1" i="1" dirty="0">
              <a:solidFill>
                <a:srgbClr val="000099"/>
              </a:solidFill>
              <a:effectLst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24" y="119094"/>
            <a:ext cx="7543800" cy="79216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C</a:t>
            </a:r>
            <a:r>
              <a:rPr lang="vi-V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1" y="1066800"/>
            <a:ext cx="2057400" cy="1905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vây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kín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0801" y="1066799"/>
            <a:ext cx="1752600" cy="1905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ác dụng như hàng rào bảo vệ cơ thể chống sự xâm nhập của vi trùng từ bên ngoài</a:t>
            </a: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86600" y="1066800"/>
            <a:ext cx="2057400" cy="18884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vi-V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Callout 8"/>
          <p:cNvSpPr/>
          <p:nvPr/>
        </p:nvSpPr>
        <p:spPr>
          <a:xfrm>
            <a:off x="170966" y="4015409"/>
            <a:ext cx="1981200" cy="1692216"/>
          </a:xfrm>
          <a:prstGeom prst="rightArrowCallout">
            <a:avLst>
              <a:gd name="adj1" fmla="val 22091"/>
              <a:gd name="adj2" fmla="val 25000"/>
              <a:gd name="adj3" fmla="val 24898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57400" y="4038600"/>
            <a:ext cx="6323924" cy="17263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VÒNG </a:t>
            </a:r>
            <a:r>
              <a:rPr lang="vi-VN" sz="2400" b="1" dirty="0">
                <a:solidFill>
                  <a:srgbClr val="000099"/>
                </a:solidFill>
                <a:latin typeface="+mj-lt"/>
              </a:rPr>
              <a:t>WALDEYER</a:t>
            </a:r>
            <a:endParaRPr lang="en-US" sz="2400" b="1" dirty="0">
              <a:solidFill>
                <a:srgbClr val="000099"/>
              </a:solidFill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7467601" y="2954086"/>
            <a:ext cx="304800" cy="109103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flipH="1">
            <a:off x="5562600" y="2971800"/>
            <a:ext cx="353475" cy="10941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flipH="1">
            <a:off x="3657600" y="2971800"/>
            <a:ext cx="328621" cy="1048839"/>
          </a:xfrm>
          <a:prstGeom prst="downArrow">
            <a:avLst>
              <a:gd name="adj1" fmla="val 50000"/>
              <a:gd name="adj2" fmla="val 4169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flipH="1">
            <a:off x="1997990" y="2962370"/>
            <a:ext cx="317673" cy="10941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495800" y="1066801"/>
            <a:ext cx="2514600" cy="1904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Vòng này gồm 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amidan.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CAF1D-F74D-4A8C-B497-3E09FD50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5" y="3429000"/>
            <a:ext cx="1649107" cy="22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A6ED-02DB-4913-AC8A-57CFAA53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644525-5445-4888-BBD6-658371C5C3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0924" y="1290160"/>
            <a:ext cx="3193109" cy="2884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6D6710-FBC7-4828-9A93-736F10478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9448" y="609600"/>
            <a:ext cx="4193628" cy="6096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Amydan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hốc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amydan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ỡi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amydan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(A)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lẻo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amydan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ĐM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2-2,5cm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cẩn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3F240-F45F-4068-846A-0E87E11F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957706"/>
            <a:ext cx="3022066" cy="27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6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70317"/>
            <a:ext cx="7543800" cy="79216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ĐỊNH CẮT AMYDAN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1" y="1066800"/>
            <a:ext cx="2057400" cy="1905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Amidan có nhiều đợt viêm cấp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0801" y="1066799"/>
            <a:ext cx="1752600" cy="1905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Amidan quá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gây ảnh hưởng chức năng 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86600" y="1066800"/>
            <a:ext cx="2057400" cy="18884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ngờ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amydan</a:t>
            </a:r>
            <a:endParaRPr lang="en-US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mỏm</a:t>
            </a:r>
            <a:r>
              <a:rPr lang="en-US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trâm</a:t>
            </a:r>
            <a:r>
              <a:rPr lang="en-US" alt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9" name="Right Arrow Callout 8"/>
          <p:cNvSpPr/>
          <p:nvPr/>
        </p:nvSpPr>
        <p:spPr>
          <a:xfrm>
            <a:off x="170966" y="4015409"/>
            <a:ext cx="1981200" cy="1692216"/>
          </a:xfrm>
          <a:prstGeom prst="rightArrowCallout">
            <a:avLst>
              <a:gd name="adj1" fmla="val 22091"/>
              <a:gd name="adj2" fmla="val 25000"/>
              <a:gd name="adj3" fmla="val 24898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52166" y="4007530"/>
            <a:ext cx="6323924" cy="17263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Amydan</a:t>
            </a:r>
            <a:endParaRPr lang="en-US" sz="2800" b="1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7467601" y="2954086"/>
            <a:ext cx="304800" cy="109103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flipH="1">
            <a:off x="5562600" y="2971800"/>
            <a:ext cx="353475" cy="10941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flipH="1">
            <a:off x="3657600" y="2971800"/>
            <a:ext cx="328621" cy="1048839"/>
          </a:xfrm>
          <a:prstGeom prst="downArrow">
            <a:avLst>
              <a:gd name="adj1" fmla="val 50000"/>
              <a:gd name="adj2" fmla="val 4169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flipH="1">
            <a:off x="1997990" y="2962370"/>
            <a:ext cx="317673" cy="10941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495800" y="1066801"/>
            <a:ext cx="2514600" cy="1904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3.Viêm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amidan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49E95-FA62-4F41-AC34-89681165C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9" t="44000"/>
          <a:stretch/>
        </p:blipFill>
        <p:spPr>
          <a:xfrm>
            <a:off x="4409736" y="4041648"/>
            <a:ext cx="4066353" cy="169221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DF12C2D-86CF-4B81-82B8-BB904869E8E6}"/>
              </a:ext>
            </a:extLst>
          </p:cNvPr>
          <p:cNvSpPr/>
          <p:nvPr/>
        </p:nvSpPr>
        <p:spPr>
          <a:xfrm>
            <a:off x="4246239" y="4861517"/>
            <a:ext cx="1295399" cy="2414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975E0D-93A5-4A93-852C-F7BB5AF6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68"/>
          <a:stretch/>
        </p:blipFill>
        <p:spPr>
          <a:xfrm>
            <a:off x="-1" y="3972604"/>
            <a:ext cx="1722853" cy="17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2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475A-1321-4807-BB8F-630F52C3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60337"/>
            <a:ext cx="75438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 CHỈ ĐỊNH CẮT AMYDAN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3F5047-495B-49D8-90FE-9F60499F7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19507"/>
              </p:ext>
            </p:extLst>
          </p:nvPr>
        </p:nvGraphicFramePr>
        <p:xfrm>
          <a:off x="0" y="1303337"/>
          <a:ext cx="9144000" cy="479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891">
                  <a:extLst>
                    <a:ext uri="{9D8B030D-6E8A-4147-A177-3AD203B41FA5}">
                      <a16:colId xmlns:a16="http://schemas.microsoft.com/office/drawing/2014/main" val="2058897459"/>
                    </a:ext>
                  </a:extLst>
                </a:gridCol>
                <a:gridCol w="6685109">
                  <a:extLst>
                    <a:ext uri="{9D8B030D-6E8A-4147-A177-3AD203B41FA5}">
                      <a16:colId xmlns:a16="http://schemas.microsoft.com/office/drawing/2014/main" val="4172685240"/>
                    </a:ext>
                  </a:extLst>
                </a:gridCol>
              </a:tblGrid>
              <a:tr h="419086">
                <a:tc rowSpan="4">
                  <a:txBody>
                    <a:bodyPr/>
                    <a:lstStyle/>
                    <a:p>
                      <a:pPr algn="just"/>
                      <a:endParaRPr 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CCĐ T</a:t>
                      </a:r>
                      <a:r>
                        <a:rPr lang="vi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ƠNG ĐỐI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Đang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viêm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khuẩn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cục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hay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toàn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thân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15397"/>
                  </a:ext>
                </a:extLst>
              </a:tr>
              <a:tr h="419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Đang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mạn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ổn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định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770917"/>
                  </a:ext>
                </a:extLst>
              </a:tr>
              <a:tr h="419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Đang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ở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địa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phương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250392"/>
                  </a:ext>
                </a:extLst>
              </a:tr>
              <a:tr h="419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Phụ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nữ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đang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thai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kinh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nguyệt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004580"/>
                  </a:ext>
                </a:extLst>
              </a:tr>
              <a:tr h="723355">
                <a:tc rowSpan="6">
                  <a:txBody>
                    <a:bodyPr/>
                    <a:lstStyle/>
                    <a:p>
                      <a:pPr algn="just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CCĐ TUYỆT ĐỐI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mạch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vi-VN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ổn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định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14107594"/>
                  </a:ext>
                </a:extLst>
              </a:tr>
              <a:tr h="419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Rối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loạn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đông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máu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694795"/>
                  </a:ext>
                </a:extLst>
              </a:tr>
              <a:tr h="7233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miễn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toàn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thân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702977"/>
                  </a:ext>
                </a:extLst>
              </a:tr>
              <a:tr h="419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Đái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tháo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đường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soát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</a:t>
                      </a:r>
                      <a:r>
                        <a:rPr lang="vi-VN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ợc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34170"/>
                  </a:ext>
                </a:extLst>
              </a:tr>
              <a:tr h="419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Basedow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55293"/>
                  </a:ext>
                </a:extLst>
              </a:tr>
              <a:tr h="419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 Lao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đang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triển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hen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506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B243-772C-4F28-8630-1823777FC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455"/>
            <a:ext cx="75438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 THUẬT CẮT AMYDAN BẰNG PLASMA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CEB48E-7B18-4013-9431-D0C969EFE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CHUẨN BỊ DỤNG CỤ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Davisboyles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Bourjois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plasma,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bipolar,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80BDA-E126-448E-AD74-A5B20FE8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226695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85CA1-3601-4802-B1AF-B39A59DF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438400"/>
            <a:ext cx="2266950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24EA8-3852-490F-A730-2FD0A226A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822" y="2362200"/>
            <a:ext cx="2867561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1C2CC-EED2-4F4E-B89C-4DCDCC622C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43" t="28947" r="50000" b="55264"/>
          <a:stretch/>
        </p:blipFill>
        <p:spPr>
          <a:xfrm>
            <a:off x="107674" y="4515976"/>
            <a:ext cx="2440885" cy="1147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B716F-79BE-4952-989B-0B2ECF9A4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02" y="4232413"/>
            <a:ext cx="3282398" cy="171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8BFE7B-A59C-45D8-A25E-E7797C76E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774" y="4097406"/>
            <a:ext cx="2807869" cy="19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B243-772C-4F28-8630-1823777F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 THUẬT CẮT AMYDAN BẰNG PLASMA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8E837-A50E-41E2-9D2B-6E4DFEF26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11576"/>
            <a:ext cx="29718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 BỊ T</a:t>
            </a:r>
            <a:r>
              <a:rPr lang="vi-VN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THẾ:</a:t>
            </a:r>
          </a:p>
          <a:p>
            <a:pPr lvl="0">
              <a:lnSpc>
                <a:spcPct val="150000"/>
              </a:lnSpc>
            </a:pP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ngửa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gối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A9AC22-7DF2-464E-9FDB-430CF4F081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67201" y="4038600"/>
            <a:ext cx="3810000" cy="2398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1517A-AAD3-40F9-A6F7-5C1F47E21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4" t="23278" r="13636" b="26618"/>
          <a:stretch/>
        </p:blipFill>
        <p:spPr>
          <a:xfrm>
            <a:off x="3810000" y="1417638"/>
            <a:ext cx="426720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3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B243-772C-4F28-8630-1823777FC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" y="8945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B</a:t>
            </a:r>
            <a:r>
              <a:rPr 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 TIẾN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43277-31D7-41B7-BABE-A8186EC68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242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Davis Boyle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miệng</a:t>
            </a:r>
            <a:endParaRPr lang="en-US" sz="20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Kẹp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Amidan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vén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bộc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Amidan</a:t>
            </a:r>
            <a:endParaRPr lang="en-US" sz="20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9BD5C2-908F-4B68-9632-F8E1BFE6F8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3852" y="1219200"/>
            <a:ext cx="3568148" cy="266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5728C7-2DFE-4828-8725-376F3413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043" y="3902765"/>
            <a:ext cx="3568148" cy="2955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54ED9C-3929-4F86-8D23-73C366E71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206082"/>
            <a:ext cx="2935358" cy="24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3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10862</TotalTime>
  <Words>685</Words>
  <Application>Microsoft Office PowerPoint</Application>
  <PresentationFormat>On-screen Show (4:3)</PresentationFormat>
  <Paragraphs>76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Tahoma</vt:lpstr>
      <vt:lpstr>Times New Roman</vt:lpstr>
      <vt:lpstr>Office Theme</vt:lpstr>
      <vt:lpstr>PowerPoint Presentation</vt:lpstr>
      <vt:lpstr>NỘI DUNG</vt:lpstr>
      <vt:lpstr>ĐẠI CƯƠNG</vt:lpstr>
      <vt:lpstr>GIẢI PHẪU</vt:lpstr>
      <vt:lpstr>CHỈ ĐỊNH CẮT AMYDAN</vt:lpstr>
      <vt:lpstr>CHỐNG CHỈ ĐỊNH CẮT AMYDAN</vt:lpstr>
      <vt:lpstr>KỸ THUẬT CẮT AMYDAN BẰNG PLASMA</vt:lpstr>
      <vt:lpstr>KỸ THUẬT CẮT AMYDAN BẰNG PLASMA</vt:lpstr>
      <vt:lpstr>CÁC BƯỚC TIẾN HÀNH</vt:lpstr>
      <vt:lpstr>CÁC BƯỚC TIẾN HÀNH</vt:lpstr>
      <vt:lpstr>VIDEO PHẪU THUẬT CẮT AMYDAN BẰNG PLASMA</vt:lpstr>
      <vt:lpstr>CHĂM SÓC SAU PHẪU THUẬT</vt:lpstr>
      <vt:lpstr>TAI BIẾN VÀ XỬ TRÍ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MỘT SỐ ĐIỂM TRONG QUẢN LÝ ĐÀO TẠO TRÌNH ĐỘ THẠC SĨ</dc:title>
  <dc:creator>Admin</dc:creator>
  <cp:lastModifiedBy>Thi Oanh Nguyen</cp:lastModifiedBy>
  <cp:revision>669</cp:revision>
  <cp:lastPrinted>2020-07-08T22:43:32Z</cp:lastPrinted>
  <dcterms:created xsi:type="dcterms:W3CDTF">2013-11-15T07:42:22Z</dcterms:created>
  <dcterms:modified xsi:type="dcterms:W3CDTF">2021-03-07T10:31:07Z</dcterms:modified>
</cp:coreProperties>
</file>